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98" r:id="rId2"/>
    <p:sldId id="290" r:id="rId3"/>
    <p:sldId id="257" r:id="rId4"/>
    <p:sldId id="300" r:id="rId5"/>
    <p:sldId id="278" r:id="rId6"/>
    <p:sldId id="282" r:id="rId7"/>
    <p:sldId id="288" r:id="rId8"/>
    <p:sldId id="276" r:id="rId9"/>
    <p:sldId id="301" r:id="rId10"/>
    <p:sldId id="272" r:id="rId11"/>
    <p:sldId id="273" r:id="rId12"/>
    <p:sldId id="274" r:id="rId13"/>
    <p:sldId id="260" r:id="rId14"/>
    <p:sldId id="261" r:id="rId15"/>
    <p:sldId id="262" r:id="rId16"/>
    <p:sldId id="299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00FF"/>
    <a:srgbClr val="FF0000"/>
    <a:srgbClr val="0000FF"/>
    <a:srgbClr val="FFFF99"/>
    <a:srgbClr val="66FF33"/>
    <a:srgbClr val="FF9900"/>
    <a:srgbClr val="00FF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17" autoAdjust="0"/>
    <p:restoredTop sz="94560" autoAdjust="0"/>
  </p:normalViewPr>
  <p:slideViewPr>
    <p:cSldViewPr>
      <p:cViewPr varScale="1">
        <p:scale>
          <a:sx n="41" d="100"/>
          <a:sy n="41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52E45-0DCA-4AA1-A0C0-94A09C774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AAC82-74A8-4598-AD42-CC0920C2A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A1C87-0CBA-4EE0-A820-91F8854EF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9317E-6F33-4AD3-820C-312DD7D81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11DD2-EB31-4047-AA72-C06266CCF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3F89C-0B27-4089-A230-83C56A8ED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7E98-D45C-43E5-880A-32EE7442E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C1216-43BE-498F-9418-845DEE042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CF357-9B45-468A-8531-E76C749BB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0F464-646A-4B15-806C-494622FB5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6DA66-4305-4319-829E-FE493FF54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CCDE0-F1D6-40FF-BD40-874BE9B1A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8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A28C2FB-166B-43E3-81F7-A6BAD4F33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76600"/>
            <a:ext cx="8229600" cy="838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600" b="1" smtClean="0">
                <a:solidFill>
                  <a:srgbClr val="0000FF"/>
                </a:solidFill>
              </a:rPr>
              <a:t>LUYỆN TỪ VÀ CÂU</a:t>
            </a:r>
          </a:p>
        </p:txBody>
      </p:sp>
      <p:sp>
        <p:nvSpPr>
          <p:cNvPr id="151555" name="WordArt 3"/>
          <p:cNvSpPr>
            <a:spLocks noChangeArrowheads="1" noChangeShapeType="1" noTextEdit="1"/>
          </p:cNvSpPr>
          <p:nvPr/>
        </p:nvSpPr>
        <p:spPr bwMode="auto">
          <a:xfrm>
            <a:off x="838200" y="1447800"/>
            <a:ext cx="7391400" cy="1828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Arial"/>
                <a:cs typeface="Arial"/>
              </a:rPr>
              <a:t>THIẾT KẾ BÀI DẠY</a:t>
            </a:r>
          </a:p>
        </p:txBody>
      </p:sp>
      <p:sp>
        <p:nvSpPr>
          <p:cNvPr id="151557" name="AutoShape 5"/>
          <p:cNvSpPr>
            <a:spLocks noChangeArrowheads="1"/>
          </p:cNvSpPr>
          <p:nvPr/>
        </p:nvSpPr>
        <p:spPr bwMode="auto">
          <a:xfrm>
            <a:off x="457200" y="0"/>
            <a:ext cx="8305800" cy="14478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00FFFF"/>
              </a:gs>
              <a:gs pos="100000">
                <a:srgbClr val="8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155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155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15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1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1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1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51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7" presetClass="entr" presetSubtype="0" repeatCount="indefinite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  <p:cond evt="begin" delay="0">
                                      <p:tn val="23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51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51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51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 build="p"/>
      <p:bldP spid="151555" grpId="0" animBg="1"/>
      <p:bldP spid="151557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81000" y="2362200"/>
            <a:ext cx="56388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b) Một anh chiến sĩ đến nâng con cá lên hai bàn tay nói nựng: “Có đau không, chú mình? Lần sau, khi nhảy múa phải chú ý nhé! Đừng có nhảy lên boong tàu!”                                                                                          			</a:t>
            </a:r>
            <a:r>
              <a:rPr lang="en-US" sz="2800" i="1"/>
              <a:t>Hà Đình Cẩn</a:t>
            </a:r>
          </a:p>
        </p:txBody>
      </p:sp>
      <p:pic>
        <p:nvPicPr>
          <p:cNvPr id="19471" name="Picture 15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981325"/>
            <a:ext cx="34290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Line 18"/>
          <p:cNvSpPr>
            <a:spLocks noChangeShapeType="1"/>
          </p:cNvSpPr>
          <p:nvPr/>
        </p:nvSpPr>
        <p:spPr bwMode="auto">
          <a:xfrm>
            <a:off x="3124200" y="3657600"/>
            <a:ext cx="25146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>
            <a:off x="457200" y="4038600"/>
            <a:ext cx="28194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>
            <a:off x="3581400" y="4114800"/>
            <a:ext cx="18923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>
            <a:off x="533400" y="4572000"/>
            <a:ext cx="1955800" cy="25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Text Box 25"/>
          <p:cNvSpPr txBox="1">
            <a:spLocks noChangeArrowheads="1"/>
          </p:cNvSpPr>
          <p:nvPr/>
        </p:nvSpPr>
        <p:spPr bwMode="auto">
          <a:xfrm>
            <a:off x="685800" y="1066800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0000FF"/>
                </a:solidFill>
              </a:rPr>
              <a:t>Luyện tập</a:t>
            </a:r>
            <a:r>
              <a:rPr lang="en-US" sz="2800" b="1">
                <a:solidFill>
                  <a:srgbClr val="0000FF"/>
                </a:solidFill>
              </a:rPr>
              <a:t> :</a:t>
            </a:r>
          </a:p>
        </p:txBody>
      </p:sp>
      <p:sp>
        <p:nvSpPr>
          <p:cNvPr id="11273" name="Text Box 26"/>
          <p:cNvSpPr txBox="1">
            <a:spLocks noChangeArrowheads="1"/>
          </p:cNvSpPr>
          <p:nvPr/>
        </p:nvSpPr>
        <p:spPr bwMode="auto">
          <a:xfrm>
            <a:off x="304800" y="1524000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Bài 1:</a:t>
            </a:r>
          </a:p>
        </p:txBody>
      </p:sp>
      <p:sp>
        <p:nvSpPr>
          <p:cNvPr id="11274" name="Text Box 27"/>
          <p:cNvSpPr txBox="1">
            <a:spLocks noChangeArrowheads="1"/>
          </p:cNvSpPr>
          <p:nvPr/>
        </p:nvSpPr>
        <p:spPr bwMode="auto">
          <a:xfrm>
            <a:off x="914400" y="381000"/>
            <a:ext cx="693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/>
              <a:t>Luyện từ và câu</a:t>
            </a:r>
            <a:r>
              <a:rPr lang="en-US"/>
              <a:t>:              </a:t>
            </a:r>
            <a:r>
              <a:rPr lang="en-US" sz="3600">
                <a:solidFill>
                  <a:srgbClr val="FF0000"/>
                </a:solidFill>
              </a:rPr>
              <a:t>CÂU KHIẾN</a:t>
            </a:r>
            <a:r>
              <a:rPr lang="en-US"/>
              <a:t> </a:t>
            </a:r>
          </a:p>
        </p:txBody>
      </p:sp>
      <p:sp>
        <p:nvSpPr>
          <p:cNvPr id="11275" name="Rectangle 29"/>
          <p:cNvSpPr>
            <a:spLocks noChangeArrowheads="1"/>
          </p:cNvSpPr>
          <p:nvPr/>
        </p:nvSpPr>
        <p:spPr bwMode="auto">
          <a:xfrm>
            <a:off x="1524000" y="16764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800">
                <a:solidFill>
                  <a:schemeClr val="tx2"/>
                </a:solidFill>
              </a:rPr>
              <a:t>Tìm câu khiến trong những đoạn trích sau: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/>
      <p:bldP spid="19474" grpId="0" animBg="1"/>
      <p:bldP spid="19475" grpId="0" animBg="1"/>
      <p:bldP spid="19476" grpId="0" animBg="1"/>
      <p:bldP spid="194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0" y="2438400"/>
            <a:ext cx="6400800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/>
              <a:t>c) Con rùa vàng không sợ người, nhô thêm nữa, tiến sát về phía thuyền vua. Nó đứng nổi lên mặt nước và nói:</a:t>
            </a:r>
          </a:p>
          <a:p>
            <a:pPr marL="342900" indent="-342900">
              <a:spcBef>
                <a:spcPct val="50000"/>
              </a:spcBef>
            </a:pPr>
            <a:r>
              <a:rPr lang="en-US" sz="2800"/>
              <a:t>- Nhà vua hoàn gươm lại cho Long Vương!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/>
              <a:t>                                                    </a:t>
            </a:r>
            <a:r>
              <a:rPr lang="en-US" sz="2400" i="1"/>
              <a:t>S</a:t>
            </a:r>
            <a:r>
              <a:rPr lang="en-US" i="1"/>
              <a:t>ự tích hồ Gươm</a:t>
            </a: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228600" y="4343400"/>
            <a:ext cx="57912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491" name="Picture 11" descr="Untitled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2133600"/>
            <a:ext cx="2895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14"/>
          <p:cNvSpPr txBox="1">
            <a:spLocks noChangeArrowheads="1"/>
          </p:cNvSpPr>
          <p:nvPr/>
        </p:nvSpPr>
        <p:spPr bwMode="auto">
          <a:xfrm>
            <a:off x="685800" y="1066800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0000FF"/>
                </a:solidFill>
              </a:rPr>
              <a:t>Luyện tập</a:t>
            </a:r>
            <a:r>
              <a:rPr lang="en-US" sz="2800" b="1">
                <a:solidFill>
                  <a:srgbClr val="0000FF"/>
                </a:solidFill>
              </a:rPr>
              <a:t> :</a:t>
            </a:r>
          </a:p>
        </p:txBody>
      </p:sp>
      <p:sp>
        <p:nvSpPr>
          <p:cNvPr id="12294" name="Text Box 15"/>
          <p:cNvSpPr txBox="1">
            <a:spLocks noChangeArrowheads="1"/>
          </p:cNvSpPr>
          <p:nvPr/>
        </p:nvSpPr>
        <p:spPr bwMode="auto">
          <a:xfrm>
            <a:off x="304800" y="1524000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Bài 1:</a:t>
            </a:r>
          </a:p>
        </p:txBody>
      </p:sp>
      <p:sp>
        <p:nvSpPr>
          <p:cNvPr id="12295" name="Text Box 16"/>
          <p:cNvSpPr txBox="1">
            <a:spLocks noChangeArrowheads="1"/>
          </p:cNvSpPr>
          <p:nvPr/>
        </p:nvSpPr>
        <p:spPr bwMode="auto">
          <a:xfrm>
            <a:off x="914400" y="381000"/>
            <a:ext cx="693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/>
              <a:t>Luyện từ và câu</a:t>
            </a:r>
            <a:r>
              <a:rPr lang="en-US"/>
              <a:t>:              </a:t>
            </a:r>
            <a:r>
              <a:rPr lang="en-US" sz="3600">
                <a:solidFill>
                  <a:srgbClr val="FF0000"/>
                </a:solidFill>
              </a:rPr>
              <a:t>CÂU KHIẾN</a:t>
            </a:r>
            <a:r>
              <a:rPr lang="en-US"/>
              <a:t> </a:t>
            </a:r>
          </a:p>
        </p:txBody>
      </p:sp>
      <p:sp>
        <p:nvSpPr>
          <p:cNvPr id="12296" name="Rectangle 17"/>
          <p:cNvSpPr>
            <a:spLocks noChangeArrowheads="1"/>
          </p:cNvSpPr>
          <p:nvPr/>
        </p:nvSpPr>
        <p:spPr bwMode="auto">
          <a:xfrm>
            <a:off x="1524000" y="16002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800">
                <a:solidFill>
                  <a:schemeClr val="tx2"/>
                </a:solidFill>
              </a:rPr>
              <a:t>Tìm câu khiến trong những đoạn trích sau: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2048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81000" y="2286000"/>
            <a:ext cx="6400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/>
              <a:t>d) Ông lão nghe xong, bảo rằng:</a:t>
            </a:r>
          </a:p>
          <a:p>
            <a:pPr marL="342900" indent="-342900">
              <a:spcBef>
                <a:spcPct val="50000"/>
              </a:spcBef>
            </a:pPr>
            <a:r>
              <a:rPr lang="en-US" sz="2800"/>
              <a:t>- Con đi chặt cho đủ một trăm đốt tre, mang về đây cho ta.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800"/>
              <a:t>                               </a:t>
            </a:r>
            <a:r>
              <a:rPr lang="en-US" sz="2400" i="1"/>
              <a:t>Cây</a:t>
            </a:r>
            <a:r>
              <a:rPr lang="en-US" i="1"/>
              <a:t> tre trăm đốt</a:t>
            </a:r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838200" y="3352800"/>
            <a:ext cx="48768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914400" y="3810000"/>
            <a:ext cx="25908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1514" name="Picture 10" descr="Untitled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133600"/>
            <a:ext cx="3276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12"/>
          <p:cNvSpPr txBox="1">
            <a:spLocks noChangeArrowheads="1"/>
          </p:cNvSpPr>
          <p:nvPr/>
        </p:nvSpPr>
        <p:spPr bwMode="auto">
          <a:xfrm>
            <a:off x="685800" y="1066800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0000FF"/>
                </a:solidFill>
              </a:rPr>
              <a:t>Luyện tập</a:t>
            </a:r>
            <a:r>
              <a:rPr lang="en-US" sz="2800" b="1">
                <a:solidFill>
                  <a:srgbClr val="0000FF"/>
                </a:solidFill>
              </a:rPr>
              <a:t> :</a:t>
            </a:r>
          </a:p>
        </p:txBody>
      </p:sp>
      <p:sp>
        <p:nvSpPr>
          <p:cNvPr id="13319" name="Text Box 13"/>
          <p:cNvSpPr txBox="1">
            <a:spLocks noChangeArrowheads="1"/>
          </p:cNvSpPr>
          <p:nvPr/>
        </p:nvSpPr>
        <p:spPr bwMode="auto">
          <a:xfrm>
            <a:off x="304800" y="1524000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Bài 1:</a:t>
            </a:r>
          </a:p>
        </p:txBody>
      </p:sp>
      <p:sp>
        <p:nvSpPr>
          <p:cNvPr id="13320" name="Text Box 14"/>
          <p:cNvSpPr txBox="1">
            <a:spLocks noChangeArrowheads="1"/>
          </p:cNvSpPr>
          <p:nvPr/>
        </p:nvSpPr>
        <p:spPr bwMode="auto">
          <a:xfrm>
            <a:off x="914400" y="381000"/>
            <a:ext cx="693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/>
              <a:t>Luyện từ và câu</a:t>
            </a:r>
            <a:r>
              <a:rPr lang="en-US"/>
              <a:t>:              </a:t>
            </a:r>
            <a:r>
              <a:rPr lang="en-US" sz="3600">
                <a:solidFill>
                  <a:srgbClr val="FF0000"/>
                </a:solidFill>
              </a:rPr>
              <a:t>CÂU KHIẾN</a:t>
            </a:r>
            <a:r>
              <a:rPr lang="en-US"/>
              <a:t> </a:t>
            </a:r>
          </a:p>
        </p:txBody>
      </p:sp>
      <p:sp>
        <p:nvSpPr>
          <p:cNvPr id="13321" name="Rectangle 15"/>
          <p:cNvSpPr>
            <a:spLocks noChangeArrowheads="1"/>
          </p:cNvSpPr>
          <p:nvPr/>
        </p:nvSpPr>
        <p:spPr bwMode="auto">
          <a:xfrm>
            <a:off x="1524000" y="16002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800">
                <a:solidFill>
                  <a:schemeClr val="tx2"/>
                </a:solidFill>
              </a:rPr>
              <a:t>Tìm câu khiến trong những đoạn trích sau: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  <p:bldP spid="21512" grpId="0" animBg="1"/>
      <p:bldP spid="215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0" y="167640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2. Tìm 3 câu khiến trong sách giáo khoa Tiếng Việt hoặc Toán của em.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81000" y="2971800"/>
            <a:ext cx="84582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      Hãy viết ba số có ba chữ số  và chia hết cho 2.    	                                                                                                         	                                        </a:t>
            </a:r>
            <a:r>
              <a:rPr lang="en-US" sz="2400">
                <a:solidFill>
                  <a:srgbClr val="0000FF"/>
                </a:solidFill>
              </a:rPr>
              <a:t>(Bài 2a  trang 96 Toán 4)</a:t>
            </a:r>
          </a:p>
          <a:p>
            <a:r>
              <a:rPr lang="en-US" sz="2400">
                <a:solidFill>
                  <a:srgbClr val="FF0000"/>
                </a:solidFill>
              </a:rPr>
              <a:t>      Hãy nói cho ta biết vì sao cháu cười được! </a:t>
            </a:r>
          </a:p>
          <a:p>
            <a:r>
              <a:rPr lang="en-US" sz="2400">
                <a:solidFill>
                  <a:srgbClr val="FF0000"/>
                </a:solidFill>
              </a:rPr>
              <a:t>               </a:t>
            </a:r>
            <a:r>
              <a:rPr lang="en-US" sz="2400">
                <a:solidFill>
                  <a:srgbClr val="0000FF"/>
                </a:solidFill>
              </a:rPr>
              <a:t>(Bài Vương quốc vắng nụ cười, trang143 TV4)</a:t>
            </a:r>
          </a:p>
          <a:p>
            <a:r>
              <a:rPr lang="en-US" sz="2400">
                <a:solidFill>
                  <a:srgbClr val="FF0000"/>
                </a:solidFill>
              </a:rPr>
              <a:t>      Hãy viết một đoạn văn nói về lợi ích  của một loài cây mà em biết.  </a:t>
            </a:r>
          </a:p>
          <a:p>
            <a:r>
              <a:rPr lang="en-US" sz="2400">
                <a:solidFill>
                  <a:srgbClr val="FF0000"/>
                </a:solidFill>
              </a:rPr>
              <a:t>                                                     </a:t>
            </a:r>
            <a:r>
              <a:rPr lang="en-US" sz="2400">
                <a:solidFill>
                  <a:srgbClr val="0000FF"/>
                </a:solidFill>
              </a:rPr>
              <a:t>(TV4, TậpII, trang 53)</a:t>
            </a:r>
          </a:p>
        </p:txBody>
      </p:sp>
      <p:sp>
        <p:nvSpPr>
          <p:cNvPr id="14340" name="Text Box 15"/>
          <p:cNvSpPr txBox="1">
            <a:spLocks noChangeArrowheads="1"/>
          </p:cNvSpPr>
          <p:nvPr/>
        </p:nvSpPr>
        <p:spPr bwMode="auto">
          <a:xfrm>
            <a:off x="685800" y="1066800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0000FF"/>
                </a:solidFill>
              </a:rPr>
              <a:t>Luyện tập</a:t>
            </a:r>
            <a:r>
              <a:rPr lang="en-US" sz="2400" b="1">
                <a:solidFill>
                  <a:srgbClr val="0000FF"/>
                </a:solidFill>
              </a:rPr>
              <a:t> :</a:t>
            </a:r>
          </a:p>
        </p:txBody>
      </p:sp>
      <p:sp>
        <p:nvSpPr>
          <p:cNvPr id="14341" name="Text Box 16"/>
          <p:cNvSpPr txBox="1">
            <a:spLocks noChangeArrowheads="1"/>
          </p:cNvSpPr>
          <p:nvPr/>
        </p:nvSpPr>
        <p:spPr bwMode="auto">
          <a:xfrm>
            <a:off x="914400" y="381000"/>
            <a:ext cx="693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/>
              <a:t>Luyện từ và câu</a:t>
            </a:r>
            <a:r>
              <a:rPr lang="en-US" sz="1600"/>
              <a:t>:              </a:t>
            </a:r>
            <a:r>
              <a:rPr lang="en-US" sz="3200">
                <a:solidFill>
                  <a:srgbClr val="FF0000"/>
                </a:solidFill>
              </a:rPr>
              <a:t>CÂU KHIẾN</a:t>
            </a:r>
            <a:r>
              <a:rPr lang="en-US" sz="1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0" y="167640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3. Hãy đặt một câu khiến để nói với bạn, với anh chị hoặc với cô giáo (thầy giáo).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09600" y="2895600"/>
            <a:ext cx="2286000" cy="5286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ĐỘI A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5486400" y="2971800"/>
            <a:ext cx="2286000" cy="5286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ĐỘI B</a:t>
            </a:r>
          </a:p>
        </p:txBody>
      </p:sp>
      <p:sp>
        <p:nvSpPr>
          <p:cNvPr id="8231" name="Oval 39"/>
          <p:cNvSpPr>
            <a:spLocks noChangeArrowheads="1"/>
          </p:cNvSpPr>
          <p:nvPr/>
        </p:nvSpPr>
        <p:spPr bwMode="auto">
          <a:xfrm>
            <a:off x="7696200" y="5410200"/>
            <a:ext cx="1066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FF"/>
                </a:solidFill>
              </a:rPr>
              <a:t>60</a:t>
            </a:r>
          </a:p>
        </p:txBody>
      </p:sp>
      <p:sp>
        <p:nvSpPr>
          <p:cNvPr id="8233" name="Oval 41"/>
          <p:cNvSpPr>
            <a:spLocks noChangeArrowheads="1"/>
          </p:cNvSpPr>
          <p:nvPr/>
        </p:nvSpPr>
        <p:spPr bwMode="auto">
          <a:xfrm>
            <a:off x="7696200" y="5410200"/>
            <a:ext cx="1066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FF"/>
                </a:solidFill>
              </a:rPr>
              <a:t>59</a:t>
            </a:r>
          </a:p>
        </p:txBody>
      </p:sp>
      <p:sp>
        <p:nvSpPr>
          <p:cNvPr id="8234" name="Oval 42"/>
          <p:cNvSpPr>
            <a:spLocks noChangeArrowheads="1"/>
          </p:cNvSpPr>
          <p:nvPr/>
        </p:nvSpPr>
        <p:spPr bwMode="auto">
          <a:xfrm>
            <a:off x="7696200" y="5410200"/>
            <a:ext cx="1066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FF"/>
                </a:solidFill>
              </a:rPr>
              <a:t>58</a:t>
            </a:r>
          </a:p>
        </p:txBody>
      </p:sp>
      <p:sp>
        <p:nvSpPr>
          <p:cNvPr id="8235" name="Oval 43"/>
          <p:cNvSpPr>
            <a:spLocks noChangeArrowheads="1"/>
          </p:cNvSpPr>
          <p:nvPr/>
        </p:nvSpPr>
        <p:spPr bwMode="auto">
          <a:xfrm>
            <a:off x="7696200" y="5410200"/>
            <a:ext cx="1066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FF"/>
                </a:solidFill>
              </a:rPr>
              <a:t>57</a:t>
            </a:r>
          </a:p>
        </p:txBody>
      </p:sp>
      <p:sp>
        <p:nvSpPr>
          <p:cNvPr id="8236" name="Oval 44"/>
          <p:cNvSpPr>
            <a:spLocks noChangeArrowheads="1"/>
          </p:cNvSpPr>
          <p:nvPr/>
        </p:nvSpPr>
        <p:spPr bwMode="auto">
          <a:xfrm>
            <a:off x="7696200" y="5410200"/>
            <a:ext cx="1066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FF"/>
                </a:solidFill>
              </a:rPr>
              <a:t>56</a:t>
            </a:r>
          </a:p>
        </p:txBody>
      </p:sp>
      <p:sp>
        <p:nvSpPr>
          <p:cNvPr id="8237" name="Oval 45"/>
          <p:cNvSpPr>
            <a:spLocks noChangeArrowheads="1"/>
          </p:cNvSpPr>
          <p:nvPr/>
        </p:nvSpPr>
        <p:spPr bwMode="auto">
          <a:xfrm>
            <a:off x="7696200" y="5410200"/>
            <a:ext cx="1066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FF"/>
                </a:solidFill>
              </a:rPr>
              <a:t>55</a:t>
            </a:r>
          </a:p>
        </p:txBody>
      </p:sp>
      <p:sp>
        <p:nvSpPr>
          <p:cNvPr id="8238" name="Oval 46"/>
          <p:cNvSpPr>
            <a:spLocks noChangeArrowheads="1"/>
          </p:cNvSpPr>
          <p:nvPr/>
        </p:nvSpPr>
        <p:spPr bwMode="auto">
          <a:xfrm>
            <a:off x="7696200" y="5410200"/>
            <a:ext cx="1066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FF"/>
                </a:solidFill>
              </a:rPr>
              <a:t>54</a:t>
            </a:r>
          </a:p>
        </p:txBody>
      </p:sp>
      <p:sp>
        <p:nvSpPr>
          <p:cNvPr id="8239" name="Oval 47"/>
          <p:cNvSpPr>
            <a:spLocks noChangeArrowheads="1"/>
          </p:cNvSpPr>
          <p:nvPr/>
        </p:nvSpPr>
        <p:spPr bwMode="auto">
          <a:xfrm>
            <a:off x="7696200" y="5410200"/>
            <a:ext cx="1066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FF"/>
                </a:solidFill>
              </a:rPr>
              <a:t>53</a:t>
            </a:r>
          </a:p>
        </p:txBody>
      </p:sp>
      <p:sp>
        <p:nvSpPr>
          <p:cNvPr id="8240" name="Oval 48"/>
          <p:cNvSpPr>
            <a:spLocks noChangeArrowheads="1"/>
          </p:cNvSpPr>
          <p:nvPr/>
        </p:nvSpPr>
        <p:spPr bwMode="auto">
          <a:xfrm>
            <a:off x="7696200" y="5410200"/>
            <a:ext cx="1066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FF"/>
                </a:solidFill>
              </a:rPr>
              <a:t>52</a:t>
            </a:r>
          </a:p>
        </p:txBody>
      </p:sp>
      <p:sp>
        <p:nvSpPr>
          <p:cNvPr id="8241" name="Oval 49"/>
          <p:cNvSpPr>
            <a:spLocks noChangeArrowheads="1"/>
          </p:cNvSpPr>
          <p:nvPr/>
        </p:nvSpPr>
        <p:spPr bwMode="auto">
          <a:xfrm>
            <a:off x="7696200" y="5410200"/>
            <a:ext cx="1066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FF"/>
                </a:solidFill>
              </a:rPr>
              <a:t>51</a:t>
            </a:r>
          </a:p>
        </p:txBody>
      </p:sp>
      <p:sp>
        <p:nvSpPr>
          <p:cNvPr id="8242" name="Oval 50"/>
          <p:cNvSpPr>
            <a:spLocks noChangeArrowheads="1"/>
          </p:cNvSpPr>
          <p:nvPr/>
        </p:nvSpPr>
        <p:spPr bwMode="auto">
          <a:xfrm>
            <a:off x="7696200" y="5410200"/>
            <a:ext cx="1066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FF"/>
                </a:solidFill>
              </a:rPr>
              <a:t>50</a:t>
            </a:r>
          </a:p>
        </p:txBody>
      </p:sp>
      <p:sp>
        <p:nvSpPr>
          <p:cNvPr id="8243" name="Oval 51"/>
          <p:cNvSpPr>
            <a:spLocks noChangeArrowheads="1"/>
          </p:cNvSpPr>
          <p:nvPr/>
        </p:nvSpPr>
        <p:spPr bwMode="auto">
          <a:xfrm>
            <a:off x="7696200" y="5410200"/>
            <a:ext cx="1066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FF"/>
                </a:solidFill>
              </a:rPr>
              <a:t>49</a:t>
            </a:r>
          </a:p>
        </p:txBody>
      </p:sp>
      <p:sp>
        <p:nvSpPr>
          <p:cNvPr id="8244" name="Oval 52"/>
          <p:cNvSpPr>
            <a:spLocks noChangeArrowheads="1"/>
          </p:cNvSpPr>
          <p:nvPr/>
        </p:nvSpPr>
        <p:spPr bwMode="auto">
          <a:xfrm>
            <a:off x="7696200" y="5410200"/>
            <a:ext cx="1066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FF"/>
                </a:solidFill>
              </a:rPr>
              <a:t>48</a:t>
            </a:r>
          </a:p>
        </p:txBody>
      </p:sp>
      <p:sp>
        <p:nvSpPr>
          <p:cNvPr id="8245" name="Oval 53"/>
          <p:cNvSpPr>
            <a:spLocks noChangeArrowheads="1"/>
          </p:cNvSpPr>
          <p:nvPr/>
        </p:nvSpPr>
        <p:spPr bwMode="auto">
          <a:xfrm>
            <a:off x="7696200" y="5410200"/>
            <a:ext cx="1066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FF"/>
                </a:solidFill>
              </a:rPr>
              <a:t>47</a:t>
            </a:r>
          </a:p>
        </p:txBody>
      </p:sp>
      <p:sp>
        <p:nvSpPr>
          <p:cNvPr id="8246" name="Oval 54"/>
          <p:cNvSpPr>
            <a:spLocks noChangeArrowheads="1"/>
          </p:cNvSpPr>
          <p:nvPr/>
        </p:nvSpPr>
        <p:spPr bwMode="auto">
          <a:xfrm>
            <a:off x="7696200" y="5410200"/>
            <a:ext cx="1066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FF"/>
                </a:solidFill>
              </a:rPr>
              <a:t>46</a:t>
            </a:r>
          </a:p>
        </p:txBody>
      </p:sp>
      <p:sp>
        <p:nvSpPr>
          <p:cNvPr id="8247" name="Oval 55"/>
          <p:cNvSpPr>
            <a:spLocks noChangeArrowheads="1"/>
          </p:cNvSpPr>
          <p:nvPr/>
        </p:nvSpPr>
        <p:spPr bwMode="auto">
          <a:xfrm>
            <a:off x="7696200" y="5410200"/>
            <a:ext cx="1066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FF"/>
                </a:solidFill>
              </a:rPr>
              <a:t>45</a:t>
            </a:r>
          </a:p>
        </p:txBody>
      </p:sp>
      <p:sp>
        <p:nvSpPr>
          <p:cNvPr id="8248" name="Oval 56"/>
          <p:cNvSpPr>
            <a:spLocks noChangeArrowheads="1"/>
          </p:cNvSpPr>
          <p:nvPr/>
        </p:nvSpPr>
        <p:spPr bwMode="auto">
          <a:xfrm>
            <a:off x="7696200" y="5410200"/>
            <a:ext cx="1066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FF"/>
                </a:solidFill>
              </a:rPr>
              <a:t>44</a:t>
            </a:r>
          </a:p>
        </p:txBody>
      </p:sp>
      <p:sp>
        <p:nvSpPr>
          <p:cNvPr id="8249" name="Oval 57"/>
          <p:cNvSpPr>
            <a:spLocks noChangeArrowheads="1"/>
          </p:cNvSpPr>
          <p:nvPr/>
        </p:nvSpPr>
        <p:spPr bwMode="auto">
          <a:xfrm>
            <a:off x="7696200" y="5410200"/>
            <a:ext cx="1066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FF"/>
                </a:solidFill>
              </a:rPr>
              <a:t>43</a:t>
            </a:r>
          </a:p>
        </p:txBody>
      </p:sp>
      <p:sp>
        <p:nvSpPr>
          <p:cNvPr id="8250" name="Oval 58"/>
          <p:cNvSpPr>
            <a:spLocks noChangeArrowheads="1"/>
          </p:cNvSpPr>
          <p:nvPr/>
        </p:nvSpPr>
        <p:spPr bwMode="auto">
          <a:xfrm>
            <a:off x="7696200" y="5410200"/>
            <a:ext cx="1066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FF"/>
                </a:solidFill>
              </a:rPr>
              <a:t>42</a:t>
            </a:r>
          </a:p>
        </p:txBody>
      </p:sp>
      <p:sp>
        <p:nvSpPr>
          <p:cNvPr id="8251" name="Oval 59"/>
          <p:cNvSpPr>
            <a:spLocks noChangeArrowheads="1"/>
          </p:cNvSpPr>
          <p:nvPr/>
        </p:nvSpPr>
        <p:spPr bwMode="auto">
          <a:xfrm>
            <a:off x="7696200" y="5410200"/>
            <a:ext cx="1066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FF"/>
                </a:solidFill>
              </a:rPr>
              <a:t>41</a:t>
            </a:r>
          </a:p>
        </p:txBody>
      </p:sp>
      <p:sp>
        <p:nvSpPr>
          <p:cNvPr id="8252" name="Oval 60"/>
          <p:cNvSpPr>
            <a:spLocks noChangeArrowheads="1"/>
          </p:cNvSpPr>
          <p:nvPr/>
        </p:nvSpPr>
        <p:spPr bwMode="auto">
          <a:xfrm>
            <a:off x="7696200" y="5410200"/>
            <a:ext cx="1066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FF"/>
                </a:solidFill>
              </a:rPr>
              <a:t>40</a:t>
            </a:r>
          </a:p>
        </p:txBody>
      </p:sp>
      <p:sp>
        <p:nvSpPr>
          <p:cNvPr id="8253" name="Oval 61"/>
          <p:cNvSpPr>
            <a:spLocks noChangeArrowheads="1"/>
          </p:cNvSpPr>
          <p:nvPr/>
        </p:nvSpPr>
        <p:spPr bwMode="auto">
          <a:xfrm>
            <a:off x="7696200" y="5410200"/>
            <a:ext cx="1066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FF"/>
                </a:solidFill>
              </a:rPr>
              <a:t>39</a:t>
            </a:r>
          </a:p>
        </p:txBody>
      </p:sp>
      <p:sp>
        <p:nvSpPr>
          <p:cNvPr id="8254" name="Oval 62"/>
          <p:cNvSpPr>
            <a:spLocks noChangeArrowheads="1"/>
          </p:cNvSpPr>
          <p:nvPr/>
        </p:nvSpPr>
        <p:spPr bwMode="auto">
          <a:xfrm>
            <a:off x="7696200" y="5410200"/>
            <a:ext cx="1066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FF"/>
                </a:solidFill>
              </a:rPr>
              <a:t>38</a:t>
            </a:r>
          </a:p>
        </p:txBody>
      </p:sp>
      <p:sp>
        <p:nvSpPr>
          <p:cNvPr id="8255" name="Oval 63"/>
          <p:cNvSpPr>
            <a:spLocks noChangeArrowheads="1"/>
          </p:cNvSpPr>
          <p:nvPr/>
        </p:nvSpPr>
        <p:spPr bwMode="auto">
          <a:xfrm>
            <a:off x="7696200" y="5410200"/>
            <a:ext cx="1066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FF"/>
                </a:solidFill>
              </a:rPr>
              <a:t>37</a:t>
            </a:r>
          </a:p>
        </p:txBody>
      </p:sp>
      <p:sp>
        <p:nvSpPr>
          <p:cNvPr id="8256" name="Oval 64"/>
          <p:cNvSpPr>
            <a:spLocks noChangeArrowheads="1"/>
          </p:cNvSpPr>
          <p:nvPr/>
        </p:nvSpPr>
        <p:spPr bwMode="auto">
          <a:xfrm>
            <a:off x="7696200" y="5410200"/>
            <a:ext cx="1066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FF"/>
                </a:solidFill>
              </a:rPr>
              <a:t>36</a:t>
            </a:r>
          </a:p>
        </p:txBody>
      </p:sp>
      <p:sp>
        <p:nvSpPr>
          <p:cNvPr id="8257" name="Oval 65"/>
          <p:cNvSpPr>
            <a:spLocks noChangeArrowheads="1"/>
          </p:cNvSpPr>
          <p:nvPr/>
        </p:nvSpPr>
        <p:spPr bwMode="auto">
          <a:xfrm>
            <a:off x="7696200" y="5410200"/>
            <a:ext cx="1066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FF"/>
                </a:solidFill>
              </a:rPr>
              <a:t>35</a:t>
            </a:r>
          </a:p>
        </p:txBody>
      </p:sp>
      <p:sp>
        <p:nvSpPr>
          <p:cNvPr id="8258" name="Oval 66"/>
          <p:cNvSpPr>
            <a:spLocks noChangeArrowheads="1"/>
          </p:cNvSpPr>
          <p:nvPr/>
        </p:nvSpPr>
        <p:spPr bwMode="auto">
          <a:xfrm>
            <a:off x="7696200" y="5410200"/>
            <a:ext cx="1066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FF"/>
                </a:solidFill>
              </a:rPr>
              <a:t>34</a:t>
            </a:r>
          </a:p>
        </p:txBody>
      </p:sp>
      <p:sp>
        <p:nvSpPr>
          <p:cNvPr id="8259" name="Oval 67"/>
          <p:cNvSpPr>
            <a:spLocks noChangeArrowheads="1"/>
          </p:cNvSpPr>
          <p:nvPr/>
        </p:nvSpPr>
        <p:spPr bwMode="auto">
          <a:xfrm>
            <a:off x="7696200" y="5410200"/>
            <a:ext cx="1066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FF"/>
                </a:solidFill>
              </a:rPr>
              <a:t>33</a:t>
            </a:r>
          </a:p>
        </p:txBody>
      </p:sp>
      <p:sp>
        <p:nvSpPr>
          <p:cNvPr id="8260" name="Oval 68"/>
          <p:cNvSpPr>
            <a:spLocks noChangeArrowheads="1"/>
          </p:cNvSpPr>
          <p:nvPr/>
        </p:nvSpPr>
        <p:spPr bwMode="auto">
          <a:xfrm>
            <a:off x="7696200" y="5410200"/>
            <a:ext cx="1066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FF"/>
                </a:solidFill>
              </a:rPr>
              <a:t>32</a:t>
            </a:r>
          </a:p>
        </p:txBody>
      </p:sp>
      <p:sp>
        <p:nvSpPr>
          <p:cNvPr id="8261" name="Oval 69"/>
          <p:cNvSpPr>
            <a:spLocks noChangeArrowheads="1"/>
          </p:cNvSpPr>
          <p:nvPr/>
        </p:nvSpPr>
        <p:spPr bwMode="auto">
          <a:xfrm>
            <a:off x="7696200" y="5410200"/>
            <a:ext cx="1066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FF"/>
                </a:solidFill>
              </a:rPr>
              <a:t>31</a:t>
            </a:r>
          </a:p>
        </p:txBody>
      </p:sp>
      <p:sp>
        <p:nvSpPr>
          <p:cNvPr id="8262" name="Oval 70"/>
          <p:cNvSpPr>
            <a:spLocks noChangeArrowheads="1"/>
          </p:cNvSpPr>
          <p:nvPr/>
        </p:nvSpPr>
        <p:spPr bwMode="auto">
          <a:xfrm>
            <a:off x="7696200" y="5410200"/>
            <a:ext cx="1066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FF"/>
                </a:solidFill>
              </a:rPr>
              <a:t>30</a:t>
            </a:r>
          </a:p>
        </p:txBody>
      </p:sp>
      <p:sp>
        <p:nvSpPr>
          <p:cNvPr id="8263" name="Oval 71"/>
          <p:cNvSpPr>
            <a:spLocks noChangeArrowheads="1"/>
          </p:cNvSpPr>
          <p:nvPr/>
        </p:nvSpPr>
        <p:spPr bwMode="auto">
          <a:xfrm>
            <a:off x="7696200" y="5410200"/>
            <a:ext cx="1066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FF"/>
                </a:solidFill>
              </a:rPr>
              <a:t>29</a:t>
            </a:r>
          </a:p>
        </p:txBody>
      </p:sp>
      <p:sp>
        <p:nvSpPr>
          <p:cNvPr id="8264" name="Oval 72"/>
          <p:cNvSpPr>
            <a:spLocks noChangeArrowheads="1"/>
          </p:cNvSpPr>
          <p:nvPr/>
        </p:nvSpPr>
        <p:spPr bwMode="auto">
          <a:xfrm>
            <a:off x="7696200" y="5410200"/>
            <a:ext cx="1066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FF"/>
                </a:solidFill>
              </a:rPr>
              <a:t>28</a:t>
            </a:r>
          </a:p>
        </p:txBody>
      </p:sp>
      <p:sp>
        <p:nvSpPr>
          <p:cNvPr id="8265" name="Oval 73"/>
          <p:cNvSpPr>
            <a:spLocks noChangeArrowheads="1"/>
          </p:cNvSpPr>
          <p:nvPr/>
        </p:nvSpPr>
        <p:spPr bwMode="auto">
          <a:xfrm>
            <a:off x="7696200" y="5410200"/>
            <a:ext cx="1066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FF"/>
                </a:solidFill>
              </a:rPr>
              <a:t>27</a:t>
            </a:r>
          </a:p>
        </p:txBody>
      </p:sp>
      <p:sp>
        <p:nvSpPr>
          <p:cNvPr id="8266" name="Oval 74"/>
          <p:cNvSpPr>
            <a:spLocks noChangeArrowheads="1"/>
          </p:cNvSpPr>
          <p:nvPr/>
        </p:nvSpPr>
        <p:spPr bwMode="auto">
          <a:xfrm>
            <a:off x="7696200" y="5410200"/>
            <a:ext cx="1066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FF"/>
                </a:solidFill>
              </a:rPr>
              <a:t>26</a:t>
            </a:r>
          </a:p>
        </p:txBody>
      </p:sp>
      <p:sp>
        <p:nvSpPr>
          <p:cNvPr id="8267" name="Oval 75"/>
          <p:cNvSpPr>
            <a:spLocks noChangeArrowheads="1"/>
          </p:cNvSpPr>
          <p:nvPr/>
        </p:nvSpPr>
        <p:spPr bwMode="auto">
          <a:xfrm>
            <a:off x="7696200" y="5410200"/>
            <a:ext cx="1066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FF"/>
                </a:solidFill>
              </a:rPr>
              <a:t>25</a:t>
            </a:r>
          </a:p>
        </p:txBody>
      </p:sp>
      <p:sp>
        <p:nvSpPr>
          <p:cNvPr id="8268" name="Oval 76"/>
          <p:cNvSpPr>
            <a:spLocks noChangeArrowheads="1"/>
          </p:cNvSpPr>
          <p:nvPr/>
        </p:nvSpPr>
        <p:spPr bwMode="auto">
          <a:xfrm>
            <a:off x="7696200" y="5410200"/>
            <a:ext cx="1066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FF"/>
                </a:solidFill>
              </a:rPr>
              <a:t>24</a:t>
            </a:r>
          </a:p>
        </p:txBody>
      </p:sp>
      <p:sp>
        <p:nvSpPr>
          <p:cNvPr id="8269" name="Oval 77"/>
          <p:cNvSpPr>
            <a:spLocks noChangeArrowheads="1"/>
          </p:cNvSpPr>
          <p:nvPr/>
        </p:nvSpPr>
        <p:spPr bwMode="auto">
          <a:xfrm>
            <a:off x="7696200" y="5410200"/>
            <a:ext cx="1066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FF"/>
                </a:solidFill>
              </a:rPr>
              <a:t>23</a:t>
            </a:r>
          </a:p>
        </p:txBody>
      </p:sp>
      <p:sp>
        <p:nvSpPr>
          <p:cNvPr id="8270" name="Oval 78"/>
          <p:cNvSpPr>
            <a:spLocks noChangeArrowheads="1"/>
          </p:cNvSpPr>
          <p:nvPr/>
        </p:nvSpPr>
        <p:spPr bwMode="auto">
          <a:xfrm>
            <a:off x="7696200" y="5410200"/>
            <a:ext cx="1066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FF"/>
                </a:solidFill>
              </a:rPr>
              <a:t>22</a:t>
            </a:r>
          </a:p>
        </p:txBody>
      </p:sp>
      <p:sp>
        <p:nvSpPr>
          <p:cNvPr id="8271" name="Oval 79"/>
          <p:cNvSpPr>
            <a:spLocks noChangeArrowheads="1"/>
          </p:cNvSpPr>
          <p:nvPr/>
        </p:nvSpPr>
        <p:spPr bwMode="auto">
          <a:xfrm>
            <a:off x="7696200" y="5410200"/>
            <a:ext cx="1066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FF"/>
                </a:solidFill>
              </a:rPr>
              <a:t>21</a:t>
            </a:r>
          </a:p>
        </p:txBody>
      </p:sp>
      <p:sp>
        <p:nvSpPr>
          <p:cNvPr id="8272" name="Oval 80"/>
          <p:cNvSpPr>
            <a:spLocks noChangeArrowheads="1"/>
          </p:cNvSpPr>
          <p:nvPr/>
        </p:nvSpPr>
        <p:spPr bwMode="auto">
          <a:xfrm>
            <a:off x="7696200" y="5410200"/>
            <a:ext cx="1066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FF"/>
                </a:solidFill>
              </a:rPr>
              <a:t>20</a:t>
            </a:r>
          </a:p>
        </p:txBody>
      </p:sp>
      <p:sp>
        <p:nvSpPr>
          <p:cNvPr id="8273" name="Oval 81"/>
          <p:cNvSpPr>
            <a:spLocks noChangeArrowheads="1"/>
          </p:cNvSpPr>
          <p:nvPr/>
        </p:nvSpPr>
        <p:spPr bwMode="auto">
          <a:xfrm>
            <a:off x="7696200" y="5410200"/>
            <a:ext cx="1066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FF"/>
                </a:solidFill>
              </a:rPr>
              <a:t>19</a:t>
            </a:r>
          </a:p>
        </p:txBody>
      </p:sp>
      <p:sp>
        <p:nvSpPr>
          <p:cNvPr id="8274" name="Oval 82"/>
          <p:cNvSpPr>
            <a:spLocks noChangeArrowheads="1"/>
          </p:cNvSpPr>
          <p:nvPr/>
        </p:nvSpPr>
        <p:spPr bwMode="auto">
          <a:xfrm>
            <a:off x="7696200" y="5410200"/>
            <a:ext cx="1066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FF"/>
                </a:solidFill>
              </a:rPr>
              <a:t>18</a:t>
            </a:r>
          </a:p>
        </p:txBody>
      </p:sp>
      <p:sp>
        <p:nvSpPr>
          <p:cNvPr id="8275" name="Oval 83"/>
          <p:cNvSpPr>
            <a:spLocks noChangeArrowheads="1"/>
          </p:cNvSpPr>
          <p:nvPr/>
        </p:nvSpPr>
        <p:spPr bwMode="auto">
          <a:xfrm>
            <a:off x="7696200" y="5410200"/>
            <a:ext cx="1066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FF"/>
                </a:solidFill>
              </a:rPr>
              <a:t>17</a:t>
            </a:r>
          </a:p>
        </p:txBody>
      </p:sp>
      <p:sp>
        <p:nvSpPr>
          <p:cNvPr id="8276" name="Oval 84"/>
          <p:cNvSpPr>
            <a:spLocks noChangeArrowheads="1"/>
          </p:cNvSpPr>
          <p:nvPr/>
        </p:nvSpPr>
        <p:spPr bwMode="auto">
          <a:xfrm>
            <a:off x="7696200" y="5410200"/>
            <a:ext cx="1066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FF"/>
                </a:solidFill>
              </a:rPr>
              <a:t>16</a:t>
            </a:r>
          </a:p>
        </p:txBody>
      </p:sp>
      <p:sp>
        <p:nvSpPr>
          <p:cNvPr id="8277" name="Oval 85"/>
          <p:cNvSpPr>
            <a:spLocks noChangeArrowheads="1"/>
          </p:cNvSpPr>
          <p:nvPr/>
        </p:nvSpPr>
        <p:spPr bwMode="auto">
          <a:xfrm>
            <a:off x="7696200" y="5410200"/>
            <a:ext cx="1066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FF"/>
                </a:solidFill>
              </a:rPr>
              <a:t>15</a:t>
            </a:r>
          </a:p>
        </p:txBody>
      </p:sp>
      <p:sp>
        <p:nvSpPr>
          <p:cNvPr id="8278" name="Oval 86"/>
          <p:cNvSpPr>
            <a:spLocks noChangeArrowheads="1"/>
          </p:cNvSpPr>
          <p:nvPr/>
        </p:nvSpPr>
        <p:spPr bwMode="auto">
          <a:xfrm>
            <a:off x="7696200" y="5410200"/>
            <a:ext cx="1066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FF"/>
                </a:solidFill>
              </a:rPr>
              <a:t>14</a:t>
            </a:r>
          </a:p>
        </p:txBody>
      </p:sp>
      <p:sp>
        <p:nvSpPr>
          <p:cNvPr id="8279" name="Oval 87"/>
          <p:cNvSpPr>
            <a:spLocks noChangeArrowheads="1"/>
          </p:cNvSpPr>
          <p:nvPr/>
        </p:nvSpPr>
        <p:spPr bwMode="auto">
          <a:xfrm>
            <a:off x="7696200" y="5410200"/>
            <a:ext cx="1066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FF"/>
                </a:solidFill>
              </a:rPr>
              <a:t>13</a:t>
            </a:r>
          </a:p>
        </p:txBody>
      </p:sp>
      <p:sp>
        <p:nvSpPr>
          <p:cNvPr id="8280" name="Oval 88"/>
          <p:cNvSpPr>
            <a:spLocks noChangeArrowheads="1"/>
          </p:cNvSpPr>
          <p:nvPr/>
        </p:nvSpPr>
        <p:spPr bwMode="auto">
          <a:xfrm>
            <a:off x="7696200" y="5410200"/>
            <a:ext cx="1066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FF"/>
                </a:solidFill>
              </a:rPr>
              <a:t>12</a:t>
            </a:r>
          </a:p>
        </p:txBody>
      </p:sp>
      <p:sp>
        <p:nvSpPr>
          <p:cNvPr id="8281" name="Oval 89"/>
          <p:cNvSpPr>
            <a:spLocks noChangeArrowheads="1"/>
          </p:cNvSpPr>
          <p:nvPr/>
        </p:nvSpPr>
        <p:spPr bwMode="auto">
          <a:xfrm>
            <a:off x="7696200" y="5410200"/>
            <a:ext cx="1066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FF"/>
                </a:solidFill>
              </a:rPr>
              <a:t>11</a:t>
            </a:r>
          </a:p>
        </p:txBody>
      </p:sp>
      <p:sp>
        <p:nvSpPr>
          <p:cNvPr id="8282" name="Oval 90"/>
          <p:cNvSpPr>
            <a:spLocks noChangeArrowheads="1"/>
          </p:cNvSpPr>
          <p:nvPr/>
        </p:nvSpPr>
        <p:spPr bwMode="auto">
          <a:xfrm>
            <a:off x="7696200" y="5410200"/>
            <a:ext cx="1066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8283" name="Oval 91"/>
          <p:cNvSpPr>
            <a:spLocks noChangeArrowheads="1"/>
          </p:cNvSpPr>
          <p:nvPr/>
        </p:nvSpPr>
        <p:spPr bwMode="auto">
          <a:xfrm>
            <a:off x="7696200" y="5410200"/>
            <a:ext cx="1066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FF"/>
                </a:solidFill>
              </a:rPr>
              <a:t>9</a:t>
            </a:r>
          </a:p>
        </p:txBody>
      </p:sp>
      <p:sp>
        <p:nvSpPr>
          <p:cNvPr id="8284" name="Oval 92"/>
          <p:cNvSpPr>
            <a:spLocks noChangeArrowheads="1"/>
          </p:cNvSpPr>
          <p:nvPr/>
        </p:nvSpPr>
        <p:spPr bwMode="auto">
          <a:xfrm>
            <a:off x="7696200" y="5410200"/>
            <a:ext cx="1066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8285" name="Oval 93"/>
          <p:cNvSpPr>
            <a:spLocks noChangeArrowheads="1"/>
          </p:cNvSpPr>
          <p:nvPr/>
        </p:nvSpPr>
        <p:spPr bwMode="auto">
          <a:xfrm>
            <a:off x="7696200" y="5410200"/>
            <a:ext cx="1066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8286" name="Oval 94"/>
          <p:cNvSpPr>
            <a:spLocks noChangeArrowheads="1"/>
          </p:cNvSpPr>
          <p:nvPr/>
        </p:nvSpPr>
        <p:spPr bwMode="auto">
          <a:xfrm>
            <a:off x="7696200" y="5410200"/>
            <a:ext cx="1066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8287" name="Oval 95"/>
          <p:cNvSpPr>
            <a:spLocks noChangeArrowheads="1"/>
          </p:cNvSpPr>
          <p:nvPr/>
        </p:nvSpPr>
        <p:spPr bwMode="auto">
          <a:xfrm>
            <a:off x="7696200" y="5410200"/>
            <a:ext cx="1066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8288" name="Oval 96"/>
          <p:cNvSpPr>
            <a:spLocks noChangeArrowheads="1"/>
          </p:cNvSpPr>
          <p:nvPr/>
        </p:nvSpPr>
        <p:spPr bwMode="auto">
          <a:xfrm>
            <a:off x="7696200" y="5410200"/>
            <a:ext cx="1066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8289" name="Oval 97"/>
          <p:cNvSpPr>
            <a:spLocks noChangeArrowheads="1"/>
          </p:cNvSpPr>
          <p:nvPr/>
        </p:nvSpPr>
        <p:spPr bwMode="auto">
          <a:xfrm>
            <a:off x="7696200" y="5410200"/>
            <a:ext cx="1066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8290" name="Oval 98"/>
          <p:cNvSpPr>
            <a:spLocks noChangeArrowheads="1"/>
          </p:cNvSpPr>
          <p:nvPr/>
        </p:nvSpPr>
        <p:spPr bwMode="auto">
          <a:xfrm>
            <a:off x="7696200" y="5410200"/>
            <a:ext cx="1066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8291" name="Oval 99"/>
          <p:cNvSpPr>
            <a:spLocks noChangeArrowheads="1"/>
          </p:cNvSpPr>
          <p:nvPr/>
        </p:nvSpPr>
        <p:spPr bwMode="auto">
          <a:xfrm>
            <a:off x="7696200" y="5410200"/>
            <a:ext cx="1066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8292" name="Oval 100"/>
          <p:cNvSpPr>
            <a:spLocks noChangeArrowheads="1"/>
          </p:cNvSpPr>
          <p:nvPr/>
        </p:nvSpPr>
        <p:spPr bwMode="auto">
          <a:xfrm>
            <a:off x="7696200" y="5410200"/>
            <a:ext cx="1066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8293" name="Oval 101"/>
          <p:cNvSpPr>
            <a:spLocks noChangeArrowheads="1"/>
          </p:cNvSpPr>
          <p:nvPr/>
        </p:nvSpPr>
        <p:spPr bwMode="auto">
          <a:xfrm>
            <a:off x="7696200" y="5410200"/>
            <a:ext cx="1066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solidFill>
                <a:srgbClr val="0000FF"/>
              </a:solidFill>
            </a:endParaRPr>
          </a:p>
        </p:txBody>
      </p:sp>
      <p:sp>
        <p:nvSpPr>
          <p:cNvPr id="15427" name="Text Box 104"/>
          <p:cNvSpPr txBox="1">
            <a:spLocks noChangeArrowheads="1"/>
          </p:cNvSpPr>
          <p:nvPr/>
        </p:nvSpPr>
        <p:spPr bwMode="auto">
          <a:xfrm>
            <a:off x="685800" y="1066800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0000FF"/>
                </a:solidFill>
              </a:rPr>
              <a:t>Luyện tập</a:t>
            </a:r>
            <a:r>
              <a:rPr lang="en-US" sz="2800" b="1">
                <a:solidFill>
                  <a:srgbClr val="0000FF"/>
                </a:solidFill>
              </a:rPr>
              <a:t> :</a:t>
            </a:r>
          </a:p>
        </p:txBody>
      </p:sp>
      <p:sp>
        <p:nvSpPr>
          <p:cNvPr id="15428" name="Text Box 105"/>
          <p:cNvSpPr txBox="1">
            <a:spLocks noChangeArrowheads="1"/>
          </p:cNvSpPr>
          <p:nvPr/>
        </p:nvSpPr>
        <p:spPr bwMode="auto">
          <a:xfrm>
            <a:off x="914400" y="381000"/>
            <a:ext cx="693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/>
              <a:t>Luyện từ và câu</a:t>
            </a:r>
            <a:r>
              <a:rPr lang="en-US"/>
              <a:t>:              </a:t>
            </a:r>
            <a:r>
              <a:rPr lang="en-US" sz="3600">
                <a:solidFill>
                  <a:srgbClr val="FF0000"/>
                </a:solidFill>
              </a:rPr>
              <a:t>CÂU KHIẾN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0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10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10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1000"/>
                                        <p:tgtEl>
                                          <p:spTgt spid="82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1000"/>
                                        <p:tgtEl>
                                          <p:spTgt spid="8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1000"/>
                                        <p:tgtEl>
                                          <p:spTgt spid="8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10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1000"/>
                                        <p:tgtEl>
                                          <p:spTgt spid="8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1000"/>
                                        <p:tgtEl>
                                          <p:spTgt spid="8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1000"/>
                                        <p:tgtEl>
                                          <p:spTgt spid="8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1000"/>
                                        <p:tgtEl>
                                          <p:spTgt spid="8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1000"/>
                                        <p:tgtEl>
                                          <p:spTgt spid="8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1000"/>
                                        <p:tgtEl>
                                          <p:spTgt spid="8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9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1000"/>
                                        <p:tgtEl>
                                          <p:spTgt spid="8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9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1000"/>
                                        <p:tgtEl>
                                          <p:spTgt spid="8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0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1000"/>
                                        <p:tgtEl>
                                          <p:spTgt spid="8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0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1000"/>
                                        <p:tgtEl>
                                          <p:spTgt spid="8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0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1000"/>
                                        <p:tgtEl>
                                          <p:spTgt spid="8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10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1000"/>
                                        <p:tgtEl>
                                          <p:spTgt spid="8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1000"/>
                                        <p:tgtEl>
                                          <p:spTgt spid="8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1000"/>
                                        <p:tgtEl>
                                          <p:spTgt spid="8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1000"/>
                                        <p:tgtEl>
                                          <p:spTgt spid="82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1000"/>
                                        <p:tgtEl>
                                          <p:spTgt spid="82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1000"/>
                                        <p:tgtEl>
                                          <p:spTgt spid="82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1000"/>
                                        <p:tgtEl>
                                          <p:spTgt spid="82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1000"/>
                                        <p:tgtEl>
                                          <p:spTgt spid="82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1000"/>
                                        <p:tgtEl>
                                          <p:spTgt spid="82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5" dur="1000"/>
                                        <p:tgtEl>
                                          <p:spTgt spid="82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9" dur="1000"/>
                                        <p:tgtEl>
                                          <p:spTgt spid="8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3" dur="10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7" dur="1000"/>
                                        <p:tgtEl>
                                          <p:spTgt spid="82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1" dur="1000"/>
                                        <p:tgtEl>
                                          <p:spTgt spid="8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5" dur="1000"/>
                                        <p:tgtEl>
                                          <p:spTgt spid="8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9" dur="1000"/>
                                        <p:tgtEl>
                                          <p:spTgt spid="82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1000"/>
                                        <p:tgtEl>
                                          <p:spTgt spid="82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7" dur="1000"/>
                                        <p:tgtEl>
                                          <p:spTgt spid="82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1" dur="1000"/>
                                        <p:tgtEl>
                                          <p:spTgt spid="8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9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5" dur="1000"/>
                                        <p:tgtEl>
                                          <p:spTgt spid="82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9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9" dur="1000"/>
                                        <p:tgtEl>
                                          <p:spTgt spid="8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20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3" dur="1000"/>
                                        <p:tgtEl>
                                          <p:spTgt spid="82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20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7" dur="1000"/>
                                        <p:tgtEl>
                                          <p:spTgt spid="8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20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1" dur="1000"/>
                                        <p:tgtEl>
                                          <p:spTgt spid="8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2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5" dur="1000"/>
                                        <p:tgtEl>
                                          <p:spTgt spid="8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2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9" dur="1000"/>
                                        <p:tgtEl>
                                          <p:spTgt spid="8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2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3" dur="1000"/>
                                        <p:tgtEl>
                                          <p:spTgt spid="82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2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7" dur="1000"/>
                                        <p:tgtEl>
                                          <p:spTgt spid="82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2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1" dur="1000"/>
                                        <p:tgtEl>
                                          <p:spTgt spid="82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2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5" dur="1000"/>
                                        <p:tgtEl>
                                          <p:spTgt spid="82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2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9" dur="1000"/>
                                        <p:tgtEl>
                                          <p:spTgt spid="82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2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3" dur="1000"/>
                                        <p:tgtEl>
                                          <p:spTgt spid="82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2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7" dur="1000"/>
                                        <p:tgtEl>
                                          <p:spTgt spid="82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2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1" dur="1000"/>
                                        <p:tgtEl>
                                          <p:spTgt spid="82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2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5" dur="1000"/>
                                        <p:tgtEl>
                                          <p:spTgt spid="8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2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9" dur="1000"/>
                                        <p:tgtEl>
                                          <p:spTgt spid="8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2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3" dur="1000"/>
                                        <p:tgtEl>
                                          <p:spTgt spid="8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2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7" dur="1000"/>
                                        <p:tgtEl>
                                          <p:spTgt spid="8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199" grpId="0" animBg="1"/>
      <p:bldP spid="8200" grpId="0" animBg="1"/>
      <p:bldP spid="8231" grpId="0" animBg="1"/>
      <p:bldP spid="8233" grpId="0" animBg="1"/>
      <p:bldP spid="8234" grpId="0" animBg="1"/>
      <p:bldP spid="8235" grpId="0" animBg="1"/>
      <p:bldP spid="8236" grpId="0" animBg="1"/>
      <p:bldP spid="8237" grpId="0" animBg="1"/>
      <p:bldP spid="8238" grpId="0" animBg="1"/>
      <p:bldP spid="8239" grpId="0" animBg="1"/>
      <p:bldP spid="8240" grpId="0" animBg="1"/>
      <p:bldP spid="8241" grpId="0" animBg="1"/>
      <p:bldP spid="8242" grpId="0" animBg="1"/>
      <p:bldP spid="8243" grpId="0" animBg="1"/>
      <p:bldP spid="8244" grpId="0" animBg="1"/>
      <p:bldP spid="8245" grpId="0" animBg="1"/>
      <p:bldP spid="8246" grpId="0" animBg="1"/>
      <p:bldP spid="8247" grpId="0" animBg="1"/>
      <p:bldP spid="8248" grpId="0" animBg="1"/>
      <p:bldP spid="8249" grpId="0" animBg="1"/>
      <p:bldP spid="8250" grpId="0" animBg="1"/>
      <p:bldP spid="8251" grpId="0" animBg="1"/>
      <p:bldP spid="8252" grpId="0" animBg="1"/>
      <p:bldP spid="8253" grpId="0" animBg="1"/>
      <p:bldP spid="8254" grpId="0" animBg="1"/>
      <p:bldP spid="8255" grpId="0" animBg="1"/>
      <p:bldP spid="8256" grpId="0" animBg="1"/>
      <p:bldP spid="8257" grpId="0" animBg="1"/>
      <p:bldP spid="8258" grpId="0" animBg="1"/>
      <p:bldP spid="8259" grpId="0" animBg="1"/>
      <p:bldP spid="8260" grpId="0" animBg="1"/>
      <p:bldP spid="8261" grpId="0" animBg="1"/>
      <p:bldP spid="8262" grpId="0" animBg="1"/>
      <p:bldP spid="8263" grpId="0" animBg="1"/>
      <p:bldP spid="8264" grpId="0" animBg="1"/>
      <p:bldP spid="8265" grpId="0" animBg="1"/>
      <p:bldP spid="8266" grpId="0" animBg="1"/>
      <p:bldP spid="8267" grpId="0" animBg="1"/>
      <p:bldP spid="8268" grpId="0" animBg="1"/>
      <p:bldP spid="8269" grpId="0" animBg="1"/>
      <p:bldP spid="8270" grpId="0" animBg="1"/>
      <p:bldP spid="8271" grpId="0" animBg="1"/>
      <p:bldP spid="8272" grpId="0" animBg="1"/>
      <p:bldP spid="8273" grpId="0" animBg="1"/>
      <p:bldP spid="8274" grpId="0" animBg="1"/>
      <p:bldP spid="8275" grpId="0" animBg="1"/>
      <p:bldP spid="8276" grpId="0" animBg="1"/>
      <p:bldP spid="8277" grpId="0" animBg="1"/>
      <p:bldP spid="8278" grpId="0" animBg="1"/>
      <p:bldP spid="8279" grpId="0" animBg="1"/>
      <p:bldP spid="8280" grpId="0" animBg="1"/>
      <p:bldP spid="8281" grpId="0" animBg="1"/>
      <p:bldP spid="8282" grpId="0" animBg="1"/>
      <p:bldP spid="8283" grpId="0" animBg="1"/>
      <p:bldP spid="8284" grpId="0" animBg="1"/>
      <p:bldP spid="8285" grpId="0" animBg="1"/>
      <p:bldP spid="8286" grpId="0" animBg="1"/>
      <p:bldP spid="8287" grpId="0" animBg="1"/>
      <p:bldP spid="8288" grpId="0" animBg="1"/>
      <p:bldP spid="8289" grpId="0" animBg="1"/>
      <p:bldP spid="8290" grpId="0" animBg="1"/>
      <p:bldP spid="8291" grpId="0" animBg="1"/>
      <p:bldP spid="8292" grpId="0" animBg="1"/>
      <p:bldP spid="829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1219200" y="2971800"/>
            <a:ext cx="464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/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295400"/>
            <a:ext cx="8839200" cy="1752600"/>
          </a:xfrm>
          <a:noFill/>
        </p:spPr>
        <p:txBody>
          <a:bodyPr/>
          <a:lstStyle/>
          <a:p>
            <a:pPr algn="l" eaLnBrk="1" hangingPunct="1"/>
            <a:endParaRPr lang="en-US" sz="2800" b="1" smtClean="0">
              <a:solidFill>
                <a:srgbClr val="0000FF"/>
              </a:solidFill>
            </a:endParaRPr>
          </a:p>
          <a:p>
            <a:pPr algn="l" eaLnBrk="1" hangingPunct="1"/>
            <a:r>
              <a:rPr lang="en-US" sz="2800" b="1" smtClean="0">
                <a:solidFill>
                  <a:srgbClr val="0000FF"/>
                </a:solidFill>
              </a:rPr>
              <a:t>1/ Câu khiến (câu cầu khiến) dùng để nêu yêu cầu, đề nghị, mong muốn… của người nói, người viết với người khác.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57200" y="3048000"/>
            <a:ext cx="868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2/ Khi viết, cuối câu khiến có dấu chấm than (!) hoặc dấu chấm.</a:t>
            </a:r>
          </a:p>
        </p:txBody>
      </p:sp>
      <p:sp>
        <p:nvSpPr>
          <p:cNvPr id="16389" name="Text Box 12"/>
          <p:cNvSpPr txBox="1">
            <a:spLocks noChangeArrowheads="1"/>
          </p:cNvSpPr>
          <p:nvPr/>
        </p:nvSpPr>
        <p:spPr bwMode="auto">
          <a:xfrm>
            <a:off x="914400" y="381000"/>
            <a:ext cx="693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/>
              <a:t>Luyện từ và câu</a:t>
            </a:r>
            <a:r>
              <a:rPr lang="en-US"/>
              <a:t>:              </a:t>
            </a:r>
            <a:r>
              <a:rPr lang="en-US" sz="3600">
                <a:solidFill>
                  <a:srgbClr val="FF0000"/>
                </a:solidFill>
              </a:rPr>
              <a:t>CÂU KHIẾN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build="p"/>
      <p:bldP spid="92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505200" y="3429000"/>
            <a:ext cx="533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rgbClr val="FF00FF"/>
                </a:solidFill>
              </a:rPr>
              <a:t> Học thuộc lòng phần ghi nhớ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rgbClr val="FF00FF"/>
                </a:solidFill>
              </a:rPr>
              <a:t> Viết vào vở 5 câu khiến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rgbClr val="FF00FF"/>
                </a:solidFill>
              </a:rPr>
              <a:t> Chuẩn bị bài: </a:t>
            </a:r>
            <a:r>
              <a:rPr lang="en-US" sz="2400" b="1">
                <a:solidFill>
                  <a:srgbClr val="0000FF"/>
                </a:solidFill>
              </a:rPr>
              <a:t>Cách đặt câu khiến</a:t>
            </a:r>
          </a:p>
        </p:txBody>
      </p:sp>
      <p:pic>
        <p:nvPicPr>
          <p:cNvPr id="17411" name="Picture 3" descr="332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3352800"/>
            <a:ext cx="3429000" cy="3200400"/>
          </a:xfrm>
          <a:noFill/>
        </p:spPr>
      </p:pic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2514600" y="1905000"/>
            <a:ext cx="4038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dặn dò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57200" y="533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/>
              <a:t>Luyện từ và câu</a:t>
            </a:r>
            <a:r>
              <a:rPr lang="en-US" sz="2400" b="1"/>
              <a:t>: </a:t>
            </a:r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3657600" y="304800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</a:rPr>
              <a:t>CÂU KHIẾN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752600"/>
            <a:ext cx="9144000" cy="9906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3600" smtClean="0"/>
              <a:t>1/ Tìm 3 từ cùng nghĩa và 3 từ trái nghĩa với từ </a:t>
            </a:r>
            <a:r>
              <a:rPr lang="en-US" sz="3600" i="1" smtClean="0">
                <a:solidFill>
                  <a:srgbClr val="FF0000"/>
                </a:solidFill>
              </a:rPr>
              <a:t>dũng cảm</a:t>
            </a:r>
            <a:r>
              <a:rPr lang="en-US" sz="3600" i="1" smtClean="0">
                <a:solidFill>
                  <a:srgbClr val="FFFF00"/>
                </a:solidFill>
              </a:rPr>
              <a:t> .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04800" y="5029200"/>
            <a:ext cx="883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457200" y="2209800"/>
            <a:ext cx="83058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i="1">
                <a:solidFill>
                  <a:schemeClr val="tx2"/>
                </a:solidFill>
              </a:rPr>
              <a:t>2</a:t>
            </a:r>
            <a:r>
              <a:rPr lang="en-US" sz="3200">
                <a:solidFill>
                  <a:schemeClr val="tx2"/>
                </a:solidFill>
              </a:rPr>
              <a:t>/ Trong các thành ngữ sau, những thành ngữ nào nói về lòng dũng cảm?</a:t>
            </a:r>
          </a:p>
          <a:p>
            <a:r>
              <a:rPr lang="en-US" sz="3200" i="1">
                <a:solidFill>
                  <a:srgbClr val="0000FF"/>
                </a:solidFill>
              </a:rPr>
              <a:t>Ba chìm bảy nổi; vào sinh ra tử; cày sâu cuốc bẫm; gan vàng dạ sắt; nhường cơm sẻ áo; </a:t>
            </a:r>
          </a:p>
          <a:p>
            <a:r>
              <a:rPr lang="en-US" sz="3200" i="1">
                <a:solidFill>
                  <a:srgbClr val="0000FF"/>
                </a:solidFill>
              </a:rPr>
              <a:t>chân lấm tay bùn.</a:t>
            </a:r>
          </a:p>
        </p:txBody>
      </p:sp>
      <p:sp>
        <p:nvSpPr>
          <p:cNvPr id="3077" name="WordArt 8"/>
          <p:cNvSpPr>
            <a:spLocks noChangeArrowheads="1" noChangeShapeType="1" noTextEdit="1"/>
          </p:cNvSpPr>
          <p:nvPr/>
        </p:nvSpPr>
        <p:spPr bwMode="auto">
          <a:xfrm>
            <a:off x="1066800" y="533400"/>
            <a:ext cx="38290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KIỂM TRA BÀI CŨ</a:t>
            </a:r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3657600" y="3670300"/>
            <a:ext cx="1905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1600200" y="4159250"/>
            <a:ext cx="22098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  <p:bldP spid="47107" grpId="1" build="p"/>
      <p:bldP spid="47110" grpId="0"/>
      <p:bldP spid="47113" grpId="0" animBg="1"/>
      <p:bldP spid="471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1475" y="3276600"/>
            <a:ext cx="7705725" cy="15240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2800" smtClean="0"/>
              <a:t>Gióng nhìn mẹ, mở miệng, bật lên thành tiếng: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2800" i="1" smtClean="0">
                <a:solidFill>
                  <a:srgbClr val="FFFF00"/>
                </a:solidFill>
              </a:rPr>
              <a:t>   </a:t>
            </a:r>
            <a:r>
              <a:rPr lang="en-US" sz="2800" b="1" i="1" smtClean="0">
                <a:solidFill>
                  <a:srgbClr val="FF0000"/>
                </a:solidFill>
              </a:rPr>
              <a:t>- Mẹ mời sứ giả vào đây cho con!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2800" smtClean="0"/>
              <a:t>                                              </a:t>
            </a:r>
            <a:r>
              <a:rPr lang="en-US" sz="2800" i="1" smtClean="0"/>
              <a:t>Thánh  Gióng 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57200" y="1295400"/>
            <a:ext cx="693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/>
              <a:t>Luyện từ và câu</a:t>
            </a:r>
            <a:r>
              <a:rPr lang="en-US"/>
              <a:t>:              </a:t>
            </a:r>
            <a:r>
              <a:rPr lang="en-US" sz="3600">
                <a:solidFill>
                  <a:srgbClr val="FF0000"/>
                </a:solidFill>
              </a:rPr>
              <a:t>CÂU KHIẾN</a:t>
            </a:r>
            <a:r>
              <a:rPr lang="en-US"/>
              <a:t> 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33400" y="210185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>
                <a:solidFill>
                  <a:srgbClr val="0000FF"/>
                </a:solidFill>
              </a:rPr>
              <a:t>Nhận xét: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65100" y="273526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1/ Câu in nghiêng dưới đây được dùng làm gì?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04800" y="4953000"/>
            <a:ext cx="5502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2/ Cuối câu in nghiêng có dấu gì?</a:t>
            </a:r>
          </a:p>
        </p:txBody>
      </p:sp>
      <p:sp>
        <p:nvSpPr>
          <p:cNvPr id="4103" name="Text Box 61"/>
          <p:cNvSpPr txBox="1">
            <a:spLocks noChangeArrowheads="1"/>
          </p:cNvSpPr>
          <p:nvPr/>
        </p:nvSpPr>
        <p:spPr bwMode="auto">
          <a:xfrm>
            <a:off x="8328025" y="48688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154" name="WordArt 82"/>
          <p:cNvSpPr>
            <a:spLocks noChangeArrowheads="1" noChangeShapeType="1" noTextEdit="1"/>
          </p:cNvSpPr>
          <p:nvPr/>
        </p:nvSpPr>
        <p:spPr bwMode="auto">
          <a:xfrm>
            <a:off x="1295400" y="457200"/>
            <a:ext cx="35052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BÀI MỚI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077" grpId="0"/>
      <p:bldP spid="3078" grpId="0"/>
      <p:bldP spid="3079" grpId="0"/>
      <p:bldP spid="3081" grpId="0"/>
      <p:bldP spid="3154" grpId="0" animBg="1"/>
      <p:bldP spid="315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609600" y="685800"/>
            <a:ext cx="693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/>
              <a:t>Luyện từ và câu</a:t>
            </a:r>
            <a:r>
              <a:rPr lang="en-US"/>
              <a:t>:              </a:t>
            </a:r>
            <a:r>
              <a:rPr lang="en-US" sz="3600">
                <a:solidFill>
                  <a:srgbClr val="FF0000"/>
                </a:solidFill>
              </a:rPr>
              <a:t>CÂU KHIẾN</a:t>
            </a:r>
            <a:r>
              <a:rPr lang="en-US"/>
              <a:t> 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685800" y="16002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>
                <a:solidFill>
                  <a:srgbClr val="0000FF"/>
                </a:solidFill>
              </a:rPr>
              <a:t>Nhận xét: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8328025" y="48688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463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514600"/>
            <a:ext cx="8839200" cy="1752600"/>
          </a:xfrm>
          <a:noFill/>
        </p:spPr>
        <p:txBody>
          <a:bodyPr/>
          <a:lstStyle/>
          <a:p>
            <a:pPr algn="l" eaLnBrk="1" hangingPunct="1"/>
            <a:r>
              <a:rPr lang="en-US" smtClean="0"/>
              <a:t>   Câu khiến (câu cầu khiến) dùng để nêu yêu cầu, đề nghị, mong muốn… của người nói, người viết với người khác.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4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4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57200" y="2819400"/>
            <a:ext cx="586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>
                <a:solidFill>
                  <a:srgbClr val="0000FF"/>
                </a:solidFill>
              </a:rPr>
              <a:t>Ví dụ:</a:t>
            </a: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200400"/>
            <a:ext cx="7696200" cy="685800"/>
          </a:xfrm>
        </p:spPr>
        <p:txBody>
          <a:bodyPr/>
          <a:lstStyle/>
          <a:p>
            <a:pPr algn="l" eaLnBrk="1" hangingPunct="1"/>
            <a:r>
              <a:rPr lang="en-US" sz="2400" smtClean="0"/>
              <a:t> Cho mình  mượn quyển vở của bạn với! </a:t>
            </a:r>
            <a:br>
              <a:rPr lang="en-US" sz="2400" smtClean="0"/>
            </a:br>
            <a:endParaRPr lang="en-US" sz="2400" smtClean="0"/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457200" y="3733800"/>
            <a:ext cx="868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Hãy cho tớ mượn quyển vở này với !</a:t>
            </a:r>
            <a:br>
              <a:rPr lang="en-US" sz="2400">
                <a:solidFill>
                  <a:schemeClr val="tx2"/>
                </a:solidFill>
              </a:rPr>
            </a:b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304800" y="434340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  Làm ơn cho mình mượn quyển vở của bạn một lát nhé! 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533400" y="4876800"/>
            <a:ext cx="8610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Kiều ơi, cho mình mượn quyển vở của bạn v</a:t>
            </a:r>
            <a:r>
              <a:rPr lang="en-US" sz="2400"/>
              <a:t>ới!</a:t>
            </a:r>
            <a:r>
              <a:rPr lang="en-US" sz="2400">
                <a:solidFill>
                  <a:schemeClr val="tx2"/>
                </a:solidFill>
              </a:rPr>
              <a:t/>
            </a:r>
            <a:br>
              <a:rPr lang="en-US" sz="2400">
                <a:solidFill>
                  <a:schemeClr val="tx2"/>
                </a:solidFill>
              </a:rPr>
            </a:b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6151" name="Text Box 16"/>
          <p:cNvSpPr txBox="1">
            <a:spLocks noChangeArrowheads="1"/>
          </p:cNvSpPr>
          <p:nvPr/>
        </p:nvSpPr>
        <p:spPr bwMode="auto">
          <a:xfrm>
            <a:off x="9753600" y="3810000"/>
            <a:ext cx="304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6152" name="Text Box 17"/>
          <p:cNvSpPr txBox="1">
            <a:spLocks noChangeArrowheads="1"/>
          </p:cNvSpPr>
          <p:nvPr/>
        </p:nvSpPr>
        <p:spPr bwMode="auto">
          <a:xfrm>
            <a:off x="9677400" y="2667000"/>
            <a:ext cx="304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6153" name="Text Box 18"/>
          <p:cNvSpPr txBox="1">
            <a:spLocks noChangeArrowheads="1"/>
          </p:cNvSpPr>
          <p:nvPr/>
        </p:nvSpPr>
        <p:spPr bwMode="auto">
          <a:xfrm>
            <a:off x="9753600" y="4953000"/>
            <a:ext cx="304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304800" y="5486400"/>
            <a:ext cx="7772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  Cho tớ mượn quyển vở này nhé!</a:t>
            </a:r>
            <a:br>
              <a:rPr lang="en-US" sz="2400">
                <a:solidFill>
                  <a:schemeClr val="tx2"/>
                </a:solidFill>
              </a:rPr>
            </a:b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6155" name="Text Box 25"/>
          <p:cNvSpPr txBox="1">
            <a:spLocks noChangeArrowheads="1"/>
          </p:cNvSpPr>
          <p:nvPr/>
        </p:nvSpPr>
        <p:spPr bwMode="auto">
          <a:xfrm>
            <a:off x="990600" y="381000"/>
            <a:ext cx="693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/>
              <a:t>Luyện từ và câu</a:t>
            </a:r>
            <a:r>
              <a:rPr lang="en-US" sz="1600"/>
              <a:t>:              </a:t>
            </a:r>
            <a:r>
              <a:rPr lang="en-US" sz="3200">
                <a:solidFill>
                  <a:srgbClr val="FF0000"/>
                </a:solidFill>
              </a:rPr>
              <a:t>CÂU KHIẾN</a:t>
            </a:r>
            <a:r>
              <a:rPr lang="en-US" sz="1600"/>
              <a:t> </a:t>
            </a:r>
          </a:p>
        </p:txBody>
      </p:sp>
      <p:sp>
        <p:nvSpPr>
          <p:cNvPr id="6156" name="Text Box 27"/>
          <p:cNvSpPr txBox="1">
            <a:spLocks noChangeArrowheads="1"/>
          </p:cNvSpPr>
          <p:nvPr/>
        </p:nvSpPr>
        <p:spPr bwMode="auto">
          <a:xfrm>
            <a:off x="685800" y="1066800"/>
            <a:ext cx="2209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>
                <a:solidFill>
                  <a:srgbClr val="0000FF"/>
                </a:solidFill>
              </a:rPr>
              <a:t>Nhận xét:</a:t>
            </a:r>
          </a:p>
        </p:txBody>
      </p:sp>
      <p:sp>
        <p:nvSpPr>
          <p:cNvPr id="6157" name="Text Box 28"/>
          <p:cNvSpPr txBox="1">
            <a:spLocks noChangeArrowheads="1"/>
          </p:cNvSpPr>
          <p:nvPr/>
        </p:nvSpPr>
        <p:spPr bwMode="auto">
          <a:xfrm>
            <a:off x="609600" y="1752600"/>
            <a:ext cx="800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Em hãy đặt một câu để mượn vở của bạn bên cạnh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5607" grpId="0" build="p"/>
      <p:bldP spid="25608" grpId="0"/>
      <p:bldP spid="25610" grpId="0"/>
      <p:bldP spid="25611" grpId="0"/>
      <p:bldP spid="256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381000" y="2438400"/>
            <a:ext cx="868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Khi viết, cuối câu khiến có dấu chấm than (!) hoặc dấu chấm.   </a:t>
            </a:r>
          </a:p>
        </p:txBody>
      </p:sp>
      <p:sp>
        <p:nvSpPr>
          <p:cNvPr id="7171" name="Rectangle 1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2" name="Text Box 11"/>
          <p:cNvSpPr txBox="1">
            <a:spLocks noChangeArrowheads="1"/>
          </p:cNvSpPr>
          <p:nvPr/>
        </p:nvSpPr>
        <p:spPr bwMode="auto">
          <a:xfrm>
            <a:off x="685800" y="762000"/>
            <a:ext cx="693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/>
              <a:t>Luyện từ và câu</a:t>
            </a:r>
            <a:r>
              <a:rPr lang="en-US"/>
              <a:t>:              </a:t>
            </a:r>
            <a:r>
              <a:rPr lang="en-US" sz="3600">
                <a:solidFill>
                  <a:srgbClr val="FF0000"/>
                </a:solidFill>
              </a:rPr>
              <a:t>CÂU KHIẾN</a:t>
            </a:r>
            <a:r>
              <a:rPr lang="en-US"/>
              <a:t> </a:t>
            </a:r>
          </a:p>
        </p:txBody>
      </p:sp>
      <p:sp>
        <p:nvSpPr>
          <p:cNvPr id="7173" name="Text Box 12"/>
          <p:cNvSpPr txBox="1">
            <a:spLocks noChangeArrowheads="1"/>
          </p:cNvSpPr>
          <p:nvPr/>
        </p:nvSpPr>
        <p:spPr bwMode="auto">
          <a:xfrm>
            <a:off x="685800" y="16002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>
                <a:solidFill>
                  <a:srgbClr val="0000FF"/>
                </a:solidFill>
              </a:rPr>
              <a:t>Nhận xét: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057400"/>
            <a:ext cx="8839200" cy="1752600"/>
          </a:xfrm>
        </p:spPr>
        <p:txBody>
          <a:bodyPr/>
          <a:lstStyle/>
          <a:p>
            <a:pPr algn="l" eaLnBrk="1" hangingPunct="1"/>
            <a:r>
              <a:rPr lang="en-US" sz="2800" smtClean="0"/>
              <a:t>1/ Câu khiến (câu cầu khiến) dùng để nêu yêu cầu, đề nghị, mong muốn… của người nói, người viết với người khác.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762000" y="1295400"/>
            <a:ext cx="2514600" cy="5286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Ghi nhớ: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457200" y="3429000"/>
            <a:ext cx="868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2/ Khi viết, cuối câu khiến có dấu chấm than (!) hoặc dấu chấm.</a:t>
            </a:r>
          </a:p>
        </p:txBody>
      </p:sp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1371600" y="381000"/>
            <a:ext cx="693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/>
              <a:t>Luyện từ và câu</a:t>
            </a:r>
            <a:r>
              <a:rPr lang="en-US"/>
              <a:t>:              </a:t>
            </a:r>
            <a:r>
              <a:rPr lang="en-US" sz="3600">
                <a:solidFill>
                  <a:srgbClr val="FF0000"/>
                </a:solidFill>
              </a:rPr>
              <a:t>CÂU KHIẾN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  <p:bldP spid="45061" grpId="0" animBg="1"/>
      <p:bldP spid="450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1219200"/>
            <a:ext cx="6400800" cy="4572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tx2"/>
                </a:solidFill>
              </a:rPr>
              <a:t>Tìm câu khiến trong những đoạn trích sau: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685800" y="685800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0000FF"/>
                </a:solidFill>
              </a:rPr>
              <a:t>Luyện tập</a:t>
            </a:r>
            <a:r>
              <a:rPr lang="en-US" sz="2400" b="1">
                <a:solidFill>
                  <a:srgbClr val="0000FF"/>
                </a:solidFill>
              </a:rPr>
              <a:t> :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04800" y="1828800"/>
            <a:ext cx="9144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US"/>
              <a:t>Cuối cùng, nàng quay lại bảo thị nữ:</a:t>
            </a:r>
          </a:p>
          <a:p>
            <a:pPr marL="342900" indent="-342900">
              <a:spcBef>
                <a:spcPct val="50000"/>
              </a:spcBef>
            </a:pPr>
            <a:r>
              <a:rPr lang="en-US"/>
              <a:t>     - Hãy gọi người hàng hành vào cho ta!		                                                                  			                                                        </a:t>
            </a:r>
            <a:r>
              <a:rPr lang="en-US" i="1"/>
              <a:t>L</a:t>
            </a:r>
            <a:r>
              <a:rPr lang="en-US" sz="1600" i="1"/>
              <a:t>ọ nước Thần</a:t>
            </a:r>
            <a:r>
              <a:rPr lang="en-US" sz="1600"/>
              <a:t> </a:t>
            </a:r>
            <a:r>
              <a:rPr lang="en-US"/>
              <a:t>                </a:t>
            </a:r>
          </a:p>
          <a:p>
            <a:pPr marL="342900" indent="-342900">
              <a:spcBef>
                <a:spcPct val="50000"/>
              </a:spcBef>
            </a:pPr>
            <a:r>
              <a:rPr lang="en-US"/>
              <a:t>b) Một anh chiến sĩ đến nâng con cá lên hai bàn tay nói nựng: “Có đau không, chú mình? Lần sau, khi nhảy múa phải chú ý nhé! Đừng có nhảy lên boong tàu!”                                                                                          			                                                       </a:t>
            </a:r>
            <a:r>
              <a:rPr lang="en-US" i="1"/>
              <a:t>H</a:t>
            </a:r>
            <a:r>
              <a:rPr lang="en-US" sz="1600" i="1"/>
              <a:t>à Đình Cẩn</a:t>
            </a:r>
            <a:r>
              <a:rPr lang="en-US" i="1"/>
              <a:t> 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304800" y="1143000"/>
            <a:ext cx="121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Bài 1:</a:t>
            </a:r>
          </a:p>
        </p:txBody>
      </p:sp>
      <p:sp>
        <p:nvSpPr>
          <p:cNvPr id="9222" name="Text Box 16"/>
          <p:cNvSpPr txBox="1">
            <a:spLocks noChangeArrowheads="1"/>
          </p:cNvSpPr>
          <p:nvPr/>
        </p:nvSpPr>
        <p:spPr bwMode="auto">
          <a:xfrm>
            <a:off x="914400" y="0"/>
            <a:ext cx="693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/>
              <a:t>Luyện từ và câu</a:t>
            </a:r>
            <a:r>
              <a:rPr lang="en-US" sz="1600"/>
              <a:t>:              </a:t>
            </a:r>
            <a:r>
              <a:rPr lang="en-US" sz="3200">
                <a:solidFill>
                  <a:srgbClr val="FF0000"/>
                </a:solidFill>
              </a:rPr>
              <a:t>CÂU KHIẾN</a:t>
            </a:r>
            <a:r>
              <a:rPr lang="en-US" sz="1600"/>
              <a:t> </a:t>
            </a: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228600" y="3962400"/>
            <a:ext cx="89154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c) Con rùa vàng không sợ người, nhô thêm nữa, tiến sát về phía thuyền vua. Nó đứng nổi lên mặt nước và nói:</a:t>
            </a:r>
          </a:p>
          <a:p>
            <a:r>
              <a:rPr lang="en-US"/>
              <a:t>   - Nhà vua hoàn gươm lại cho Long Vương !                                                                                                       				                                          </a:t>
            </a:r>
            <a:r>
              <a:rPr lang="en-US" i="1"/>
              <a:t>Sự tích hồ Gươm</a:t>
            </a:r>
          </a:p>
          <a:p>
            <a:r>
              <a:rPr lang="en-US"/>
              <a:t>d) Ông lão nghe xong, bảo rằng:</a:t>
            </a:r>
          </a:p>
          <a:p>
            <a:r>
              <a:rPr lang="en-US"/>
              <a:t>   - Con đi chặt cho đủ một trăm đốt tre, mang về đây cho ta.</a:t>
            </a:r>
          </a:p>
          <a:p>
            <a:r>
              <a:rPr lang="en-US"/>
              <a:t>                                                                                                        </a:t>
            </a:r>
            <a:r>
              <a:rPr lang="en-US" i="1"/>
              <a:t>Cây tre trăm đốt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  <p:bldP spid="23558" grpId="0"/>
      <p:bldP spid="23559" grpId="0"/>
      <p:bldP spid="23566" grpId="0"/>
      <p:bldP spid="235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1219200"/>
            <a:ext cx="6400800" cy="4572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2800" smtClean="0">
                <a:solidFill>
                  <a:schemeClr val="tx2"/>
                </a:solidFill>
              </a:rPr>
              <a:t>Tìm câu khiến trong những đoạn trích sau: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85800" y="663575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0000FF"/>
                </a:solidFill>
              </a:rPr>
              <a:t>Luyện tập</a:t>
            </a:r>
            <a:r>
              <a:rPr lang="en-US" sz="2800" b="1">
                <a:solidFill>
                  <a:srgbClr val="0000FF"/>
                </a:solidFill>
              </a:rPr>
              <a:t> :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304800" y="1120775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Bài 1:</a:t>
            </a: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914400" y="-22225"/>
            <a:ext cx="693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/>
              <a:t>Luyện từ và câu</a:t>
            </a:r>
            <a:r>
              <a:rPr lang="en-US"/>
              <a:t>:              </a:t>
            </a:r>
            <a:r>
              <a:rPr lang="en-US" sz="3600">
                <a:solidFill>
                  <a:srgbClr val="FF0000"/>
                </a:solidFill>
              </a:rPr>
              <a:t>CÂU KHIẾN</a:t>
            </a:r>
            <a:r>
              <a:rPr lang="en-US"/>
              <a:t> </a:t>
            </a:r>
          </a:p>
        </p:txBody>
      </p:sp>
      <p:sp>
        <p:nvSpPr>
          <p:cNvPr id="155656" name="Text Box 8"/>
          <p:cNvSpPr txBox="1">
            <a:spLocks noChangeArrowheads="1"/>
          </p:cNvSpPr>
          <p:nvPr/>
        </p:nvSpPr>
        <p:spPr bwMode="auto">
          <a:xfrm>
            <a:off x="0" y="2057400"/>
            <a:ext cx="58674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US" sz="2800"/>
              <a:t>Cuối cùng, nàng quay lại bảo thị nữ: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sz="2800"/>
              <a:t>Hãy gọi người hàng hành vào cho ta!</a:t>
            </a:r>
          </a:p>
          <a:p>
            <a:pPr marL="342900" indent="-342900">
              <a:spcBef>
                <a:spcPct val="50000"/>
              </a:spcBef>
            </a:pPr>
            <a:r>
              <a:rPr lang="en-US" sz="2800"/>
              <a:t>                                       </a:t>
            </a:r>
            <a:r>
              <a:rPr lang="en-US" sz="2800" i="1"/>
              <a:t>L</a:t>
            </a:r>
            <a:r>
              <a:rPr lang="en-US" i="1"/>
              <a:t>ọ nước Thần</a:t>
            </a:r>
            <a:r>
              <a:rPr lang="en-US"/>
              <a:t> </a:t>
            </a:r>
            <a:endParaRPr lang="en-US" sz="2800"/>
          </a:p>
          <a:p>
            <a:pPr marL="342900" indent="-342900">
              <a:spcBef>
                <a:spcPct val="50000"/>
              </a:spcBef>
            </a:pPr>
            <a:r>
              <a:rPr lang="en-US" sz="2800"/>
              <a:t>                                                                                                                                                 </a:t>
            </a:r>
          </a:p>
        </p:txBody>
      </p:sp>
      <p:pic>
        <p:nvPicPr>
          <p:cNvPr id="155657" name="Picture 9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981200"/>
            <a:ext cx="3276600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8" name="Line 10"/>
          <p:cNvSpPr>
            <a:spLocks noChangeShapeType="1"/>
          </p:cNvSpPr>
          <p:nvPr/>
        </p:nvSpPr>
        <p:spPr bwMode="auto">
          <a:xfrm>
            <a:off x="466725" y="3165475"/>
            <a:ext cx="5105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5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6" grpId="0"/>
      <p:bldP spid="15565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956</TotalTime>
  <Words>884</Words>
  <Application>Microsoft Office PowerPoint</Application>
  <PresentationFormat>On-screen Show (4:3)</PresentationFormat>
  <Paragraphs>160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ba ngày 25 tháng 3 năm 2008 Môn : Luyện từ và câu</dc:title>
  <dc:creator>VNN.R9</dc:creator>
  <cp:lastModifiedBy>CSTeam</cp:lastModifiedBy>
  <cp:revision>139</cp:revision>
  <dcterms:created xsi:type="dcterms:W3CDTF">2008-03-14T02:28:06Z</dcterms:created>
  <dcterms:modified xsi:type="dcterms:W3CDTF">2016-06-30T01:57:09Z</dcterms:modified>
</cp:coreProperties>
</file>